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3"/>
    <p:sldId id="275" r:id="rId4"/>
    <p:sldId id="270" r:id="rId5"/>
    <p:sldId id="276" r:id="rId6"/>
    <p:sldId id="273" r:id="rId7"/>
    <p:sldId id="274" r:id="rId8"/>
    <p:sldId id="280" r:id="rId9"/>
    <p:sldId id="271" r:id="rId11"/>
    <p:sldId id="258" r:id="rId12"/>
    <p:sldId id="263" r:id="rId13"/>
    <p:sldId id="267" r:id="rId14"/>
    <p:sldId id="264" r:id="rId15"/>
    <p:sldId id="277" r:id="rId16"/>
    <p:sldId id="279" r:id="rId17"/>
    <p:sldId id="281" r:id="rId18"/>
    <p:sldId id="261" r:id="rId19"/>
    <p:sldId id="290" r:id="rId20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milarface" initials="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commentAuthors" Target="commentAuthors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2-03T15:26:57.420" idx="1">
    <p:pos x="10" y="10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r>
              <a:rPr lang="zh-CN" altLang="en-US"/>
              <a:t>协调器是一个Trino服务器，用于处理传入的查询和管理工作人员以执行查询。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worker </a:t>
            </a:r>
            <a:r>
              <a:rPr lang="en-US" altLang="zh-CN"/>
              <a:t>execute work and process data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discovery service in coordinator  register worker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 communication and data transfer with restful api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Trino 中存储和计算分离的核心是</a:t>
            </a:r>
            <a:endParaRPr lang="zh-CN" altLang="en-US"/>
          </a:p>
          <a:p>
            <a:r>
              <a:rPr lang="zh-CN" altLang="en-US"/>
              <a:t>基于连接器的架构。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连接器为 Trino 提供了访问任意数据源的接口。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每个连接器都提供对底层数据源的基于表的抽象。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只要可以使用 Trino 可用的数据类型以表、列和行的形式表示数据，</a:t>
            </a:r>
            <a:endParaRPr lang="zh-CN" altLang="en-US"/>
          </a:p>
          <a:p>
            <a:r>
              <a:rPr lang="zh-CN" altLang="en-US"/>
              <a:t>可以创建连接器，查询引擎可以使用数据进行查询处理。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Trino 提供了一个服务提供者接口（SPI），它是一种 API</a:t>
            </a:r>
            <a:endParaRPr lang="zh-CN" altLang="en-US"/>
          </a:p>
          <a:p>
            <a:r>
              <a:rPr lang="zh-CN" altLang="en-US"/>
              <a:t>用于实现连接器。 通过在连接器中实现 SPI，Trino 可以在内部使用标准操作来连接到任何数据</a:t>
            </a:r>
            <a:endParaRPr lang="zh-CN" altLang="en-US"/>
          </a:p>
          <a:p>
            <a:r>
              <a:rPr lang="zh-CN" altLang="en-US"/>
              <a:t>源并对任何数据源执行操作。 连接器需要</a:t>
            </a:r>
            <a:endParaRPr lang="zh-CN" altLang="en-US"/>
          </a:p>
          <a:p>
            <a:r>
              <a:rPr lang="zh-CN" altLang="en-US"/>
              <a:t>关心与特定数据源相关的细节。 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每个连接器都实现了 API 的三个部分：</a:t>
            </a:r>
            <a:endParaRPr lang="zh-CN" altLang="en-US"/>
          </a:p>
          <a:p>
            <a:r>
              <a:rPr lang="zh-CN" altLang="en-US"/>
              <a:t>获取表/视图/模式元数据的操作</a:t>
            </a:r>
            <a:endParaRPr lang="zh-CN" altLang="en-US"/>
          </a:p>
          <a:p>
            <a:r>
              <a:rPr lang="zh-CN" altLang="en-US"/>
              <a:t>产生数据分区的逻辑单元的操作，以便</a:t>
            </a:r>
            <a:endParaRPr lang="zh-CN" altLang="en-US"/>
          </a:p>
          <a:p>
            <a:r>
              <a:rPr lang="zh-CN" altLang="en-US"/>
              <a:t>Trino 可以并行化读写</a:t>
            </a:r>
            <a:endParaRPr lang="zh-CN" altLang="en-US"/>
          </a:p>
          <a:p>
            <a:r>
              <a:rPr lang="zh-CN" altLang="en-US"/>
              <a:t>将源数据转换为/从</a:t>
            </a:r>
            <a:endParaRPr lang="zh-CN" altLang="en-US"/>
          </a:p>
          <a:p>
            <a:r>
              <a:rPr lang="zh-CN" altLang="en-US"/>
              <a:t>查询引擎期望的内存格式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Trino协调器是负责接收SQL的服务器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来自用户的语句，解析这些语句，规划查询，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以及管理工作节点。这是Trino装置的大脑和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客户端连接到的节点。用户通过以下方式与协调员进行交互：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Trino CLI、使用JDBC或ODBC驱动程序的应用程序或任何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其他可用于多种语言的客户端库。协调员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接受来自客户端的SQL语句，如SELECT查询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处决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每个Trino安装都必须有一个协调器和一个或</a:t>
            </a:r>
            <a:r>
              <a:rPr lang="en-US" altLang="zh-CN"/>
              <a:t>worker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一旦收到SQL语句，协调器就负责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跨数据库分析、分析、规划和调度查询执行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Trino工作节点。该声明被翻译成一系列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在工作线程群集上运行的已连接任务。随着工人的进程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数据、结果由协调器检索并公开给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输出缓冲区上的客户端。一旦输出缓冲区被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客户机协调员代表工人请求更多数据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客户的信息。工作人员反过来与数据源交互以获取数据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数据来自他们。因此，系统会不断请求数据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从数据源到查询，由工作人员提供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执行完毕。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2" Type="http://schemas.openxmlformats.org/officeDocument/2006/relationships/slideLayout" Target="../slideLayouts/slideLayout2.xml"/><Relationship Id="rId21" Type="http://schemas.openxmlformats.org/officeDocument/2006/relationships/image" Target="../media/image33.png"/><Relationship Id="rId20" Type="http://schemas.openxmlformats.org/officeDocument/2006/relationships/image" Target="../media/image32.png"/><Relationship Id="rId2" Type="http://schemas.openxmlformats.org/officeDocument/2006/relationships/image" Target="../media/image14.png"/><Relationship Id="rId19" Type="http://schemas.openxmlformats.org/officeDocument/2006/relationships/image" Target="../media/image31.png"/><Relationship Id="rId18" Type="http://schemas.openxmlformats.org/officeDocument/2006/relationships/image" Target="../media/image30.png"/><Relationship Id="rId17" Type="http://schemas.openxmlformats.org/officeDocument/2006/relationships/image" Target="../media/image29.png"/><Relationship Id="rId16" Type="http://schemas.openxmlformats.org/officeDocument/2006/relationships/image" Target="../media/image28.png"/><Relationship Id="rId15" Type="http://schemas.openxmlformats.org/officeDocument/2006/relationships/image" Target="../media/image27.png"/><Relationship Id="rId14" Type="http://schemas.openxmlformats.org/officeDocument/2006/relationships/image" Target="../media/image26.png"/><Relationship Id="rId13" Type="http://schemas.openxmlformats.org/officeDocument/2006/relationships/image" Target="../media/image25.png"/><Relationship Id="rId12" Type="http://schemas.openxmlformats.org/officeDocument/2006/relationships/image" Target="../media/image24.png"/><Relationship Id="rId11" Type="http://schemas.openxmlformats.org/officeDocument/2006/relationships/image" Target="../media/image23.png"/><Relationship Id="rId10" Type="http://schemas.openxmlformats.org/officeDocument/2006/relationships/image" Target="../media/image22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comments" Target="../comments/comment1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826453"/>
            <a:ext cx="9144000" cy="2387600"/>
          </a:xfrm>
        </p:spPr>
        <p:txBody>
          <a:bodyPr/>
          <a:p>
            <a:r>
              <a:rPr lang="en-US" altLang="zh-CN"/>
              <a:t>Query  SNP By </a:t>
            </a:r>
            <a:r>
              <a:rPr lang="en-US" altLang="zh-CN">
                <a:sym typeface="+mn-ea"/>
              </a:rPr>
              <a:t>Trino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063048"/>
            <a:ext cx="9144000" cy="1655762"/>
          </a:xfrm>
        </p:spPr>
        <p:txBody>
          <a:bodyPr/>
          <a:p>
            <a:r>
              <a:rPr lang="en-US" altLang="zh-CN"/>
              <a:t>by yangwubing</a:t>
            </a:r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1235" y="365125"/>
            <a:ext cx="10515600" cy="1325563"/>
          </a:xfrm>
        </p:spPr>
        <p:txBody>
          <a:bodyPr/>
          <a:p>
            <a:r>
              <a:rPr lang="zh-CN" altLang="en-US" sz="3200"/>
              <a:t>Connector </a:t>
            </a:r>
            <a:endParaRPr lang="zh-CN" altLang="en-US" sz="3200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91235" y="1691005"/>
            <a:ext cx="10515600" cy="271335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838200" y="843915"/>
            <a:ext cx="76200" cy="3683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38200" y="4701540"/>
            <a:ext cx="6519545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1. metadata SPI</a:t>
            </a:r>
            <a:r>
              <a:rPr lang="zh-CN" altLang="en-US"/>
              <a:t>： coordinatior  </a:t>
            </a:r>
            <a:r>
              <a:rPr lang="en-US" altLang="zh-CN"/>
              <a:t>information_schema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2. DataStatics SPI: table rows</a:t>
            </a:r>
            <a:r>
              <a:rPr lang="zh-CN" altLang="en-US"/>
              <a:t>， </a:t>
            </a:r>
            <a:r>
              <a:rPr lang="en-US" altLang="zh-CN"/>
              <a:t>table cols null No.</a:t>
            </a:r>
            <a:r>
              <a:rPr lang="zh-CN" altLang="en-US"/>
              <a:t>  </a:t>
            </a:r>
            <a:r>
              <a:rPr lang="en-US" altLang="zh-CN"/>
              <a:t>build plain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3.DataLoationSPi: data address </a:t>
            </a:r>
            <a:r>
              <a:rPr lang="zh-CN" altLang="en-US"/>
              <a:t>，</a:t>
            </a:r>
            <a:r>
              <a:rPr lang="en-US" altLang="zh-CN"/>
              <a:t>data </a:t>
            </a:r>
            <a:r>
              <a:rPr lang="zh-CN" altLang="en-US"/>
              <a:t>distributed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en-US" altLang="zh-CN"/>
              <a:t>4.DataStreamSPi:  worker read data from split info</a:t>
            </a:r>
            <a:endParaRPr lang="en-US" alt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3290" y="22225"/>
            <a:ext cx="10515600" cy="1325563"/>
          </a:xfrm>
        </p:spPr>
        <p:txBody>
          <a:bodyPr/>
          <a:p>
            <a:r>
              <a:rPr lang="en-US" altLang="zh-CN" sz="2800" b="1"/>
              <a:t>Trino</a:t>
            </a:r>
            <a:r>
              <a:rPr lang="zh-CN" altLang="en-US" sz="2800" b="1"/>
              <a:t>一个查询的执行过程</a:t>
            </a:r>
            <a:endParaRPr lang="zh-CN" altLang="en-US" sz="2800" b="1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710045" y="4116070"/>
            <a:ext cx="4728845" cy="1465580"/>
          </a:xfrm>
          <a:prstGeom prst="rect">
            <a:avLst/>
          </a:prstGeom>
        </p:spPr>
      </p:pic>
      <p:pic>
        <p:nvPicPr>
          <p:cNvPr id="3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1626235"/>
            <a:ext cx="4287520" cy="1009650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6001385" y="835025"/>
            <a:ext cx="0" cy="5748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>
            <a:off x="892175" y="3480435"/>
            <a:ext cx="102012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837565" y="466725"/>
            <a:ext cx="76200" cy="3683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内容占位符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775" y="971550"/>
            <a:ext cx="2787650" cy="19856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8035" y="3867150"/>
            <a:ext cx="2906395" cy="219900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766570" y="2914650"/>
            <a:ext cx="30264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rgbClr val="FFC000"/>
                </a:solidFill>
              </a:rPr>
              <a:t>Query</a:t>
            </a:r>
            <a:r>
              <a:rPr lang="zh-CN" altLang="en-US" b="1">
                <a:solidFill>
                  <a:srgbClr val="FFC000"/>
                </a:solidFill>
              </a:rPr>
              <a:t>文本 </a:t>
            </a:r>
            <a:r>
              <a:rPr lang="en-US" altLang="zh-CN" b="1">
                <a:solidFill>
                  <a:srgbClr val="FFC000"/>
                </a:solidFill>
              </a:rPr>
              <a:t>-&gt; </a:t>
            </a:r>
            <a:r>
              <a:rPr lang="zh-CN" altLang="en-US" b="1">
                <a:solidFill>
                  <a:srgbClr val="FFC000"/>
                </a:solidFill>
              </a:rPr>
              <a:t>逻辑执行计划</a:t>
            </a:r>
            <a:endParaRPr lang="zh-CN" altLang="en-US" b="1">
              <a:solidFill>
                <a:srgbClr val="FFC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055485" y="3034665"/>
            <a:ext cx="32912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>
                <a:solidFill>
                  <a:srgbClr val="FFC000"/>
                </a:solidFill>
                <a:sym typeface="+mn-ea"/>
              </a:rPr>
              <a:t>逻辑执行计划</a:t>
            </a:r>
            <a:r>
              <a:rPr lang="zh-CN" altLang="en-US" b="1">
                <a:solidFill>
                  <a:srgbClr val="FFC000"/>
                </a:solidFill>
              </a:rPr>
              <a:t> </a:t>
            </a:r>
            <a:r>
              <a:rPr lang="en-US" altLang="zh-CN" b="1">
                <a:solidFill>
                  <a:srgbClr val="FFC000"/>
                </a:solidFill>
              </a:rPr>
              <a:t>-&gt;</a:t>
            </a:r>
            <a:r>
              <a:rPr lang="zh-CN" altLang="en-US" b="1">
                <a:solidFill>
                  <a:srgbClr val="FFC000"/>
                </a:solidFill>
              </a:rPr>
              <a:t>物理执行计划</a:t>
            </a:r>
            <a:r>
              <a:rPr lang="en-US" altLang="zh-CN" b="1">
                <a:solidFill>
                  <a:srgbClr val="FFC000"/>
                </a:solidFill>
              </a:rPr>
              <a:t> </a:t>
            </a:r>
            <a:endParaRPr lang="zh-CN" altLang="en-US" b="1">
              <a:solidFill>
                <a:srgbClr val="FFC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97840" y="6350000"/>
            <a:ext cx="52304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FFC000"/>
                </a:solidFill>
              </a:rPr>
              <a:t>每个</a:t>
            </a:r>
            <a:r>
              <a:rPr lang="en-US" altLang="zh-CN" b="1">
                <a:solidFill>
                  <a:srgbClr val="FFC000"/>
                </a:solidFill>
              </a:rPr>
              <a:t>stage</a:t>
            </a:r>
            <a:r>
              <a:rPr lang="zh-CN" altLang="en-US" b="1">
                <a:solidFill>
                  <a:srgbClr val="FFC000"/>
                </a:solidFill>
              </a:rPr>
              <a:t>会分布在多个</a:t>
            </a:r>
            <a:r>
              <a:rPr lang="en-US" altLang="zh-CN" b="1">
                <a:solidFill>
                  <a:srgbClr val="FFC000"/>
                </a:solidFill>
              </a:rPr>
              <a:t>worker</a:t>
            </a:r>
            <a:r>
              <a:rPr lang="zh-CN" altLang="en-US" b="1">
                <a:solidFill>
                  <a:srgbClr val="FFC000"/>
                </a:solidFill>
              </a:rPr>
              <a:t>上的</a:t>
            </a:r>
            <a:r>
              <a:rPr lang="en-US" altLang="zh-CN" b="1">
                <a:solidFill>
                  <a:srgbClr val="FFC000"/>
                </a:solidFill>
              </a:rPr>
              <a:t>task</a:t>
            </a:r>
            <a:r>
              <a:rPr lang="zh-CN" altLang="en-US" b="1">
                <a:solidFill>
                  <a:srgbClr val="FFC000"/>
                </a:solidFill>
              </a:rPr>
              <a:t>具体执行</a:t>
            </a:r>
            <a:endParaRPr lang="zh-CN" altLang="en-US" b="1">
              <a:solidFill>
                <a:srgbClr val="FFC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350000" y="6339840"/>
            <a:ext cx="54654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FFC000"/>
                </a:solidFill>
              </a:rPr>
              <a:t>数据以</a:t>
            </a:r>
            <a:r>
              <a:rPr lang="en-US" altLang="zh-CN" b="1">
                <a:solidFill>
                  <a:srgbClr val="FFC000"/>
                </a:solidFill>
              </a:rPr>
              <a:t>split</a:t>
            </a:r>
            <a:r>
              <a:rPr lang="zh-CN" altLang="en-US" b="1">
                <a:solidFill>
                  <a:srgbClr val="FFC000"/>
                </a:solidFill>
              </a:rPr>
              <a:t>的形式流经过一个个</a:t>
            </a:r>
            <a:r>
              <a:rPr lang="en-US" altLang="zh-CN" b="1">
                <a:solidFill>
                  <a:srgbClr val="FFC000"/>
                </a:solidFill>
              </a:rPr>
              <a:t>task</a:t>
            </a:r>
            <a:r>
              <a:rPr lang="zh-CN" altLang="en-US" b="1">
                <a:solidFill>
                  <a:srgbClr val="FFC000"/>
                </a:solidFill>
              </a:rPr>
              <a:t>最终转化成结果</a:t>
            </a:r>
            <a:endParaRPr lang="zh-CN" altLang="en-US" b="1">
              <a:solidFill>
                <a:srgbClr val="FFC000"/>
              </a:solidFill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矩形 15"/>
          <p:cNvSpPr/>
          <p:nvPr/>
        </p:nvSpPr>
        <p:spPr>
          <a:xfrm>
            <a:off x="920750" y="1907540"/>
            <a:ext cx="3578225" cy="34886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4260" y="174625"/>
            <a:ext cx="10515600" cy="1325563"/>
          </a:xfrm>
        </p:spPr>
        <p:txBody>
          <a:bodyPr/>
          <a:p>
            <a:r>
              <a:rPr lang="zh-CN" altLang="en-US" sz="2800"/>
              <a:t>Catalogs</a:t>
            </a:r>
            <a:r>
              <a:rPr lang="en-US" altLang="zh-CN" sz="2800"/>
              <a:t>, </a:t>
            </a:r>
            <a:r>
              <a:rPr lang="zh-CN" altLang="en-US" sz="2800"/>
              <a:t>Schemas, and Tables</a:t>
            </a:r>
            <a:endParaRPr lang="zh-CN" altLang="en-US" sz="2800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36700" y="7626985"/>
            <a:ext cx="9118600" cy="5715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9725" y="5803265"/>
            <a:ext cx="62623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from hive.projectpq.mbd10k202003004_03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20750" y="638175"/>
            <a:ext cx="76200" cy="3683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964045" y="2950845"/>
            <a:ext cx="2887345" cy="237553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6964045" y="4169410"/>
            <a:ext cx="1424940" cy="11569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569835" y="3298825"/>
            <a:ext cx="12211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Database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190105" y="4563745"/>
            <a:ext cx="7842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Table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11555" y="2950845"/>
            <a:ext cx="2887345" cy="237553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1011555" y="4169410"/>
            <a:ext cx="1424940" cy="11569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617345" y="3298825"/>
            <a:ext cx="10680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Schema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37615" y="4563745"/>
            <a:ext cx="7842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Table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459355" y="2275205"/>
            <a:ext cx="9785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Catalog</a:t>
            </a:r>
            <a:endParaRPr lang="en-US" altLang="zh-CN"/>
          </a:p>
        </p:txBody>
      </p:sp>
      <p:sp>
        <p:nvSpPr>
          <p:cNvPr id="19" name="文本框 18"/>
          <p:cNvSpPr txBox="1"/>
          <p:nvPr/>
        </p:nvSpPr>
        <p:spPr>
          <a:xfrm>
            <a:off x="2265045" y="1544320"/>
            <a:ext cx="6997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Trino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7383780" y="1500505"/>
            <a:ext cx="18434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MySQL/RDBMS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7190105" y="5812155"/>
            <a:ext cx="62623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from </a:t>
            </a:r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mims.project</a:t>
            </a:r>
            <a:endParaRPr lang="en-US" altLang="zh-CN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363220"/>
            <a:ext cx="7392670" cy="758825"/>
          </a:xfrm>
        </p:spPr>
        <p:txBody>
          <a:bodyPr/>
          <a:p>
            <a:r>
              <a:rPr lang="en-US" altLang="zh-CN" sz="3600"/>
              <a:t>Trino on k8s</a:t>
            </a:r>
            <a:endParaRPr lang="en-US" altLang="zh-CN" sz="3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215" y="1430655"/>
            <a:ext cx="10046970" cy="14585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790" y="3392805"/>
            <a:ext cx="5956300" cy="276733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838200" y="558165"/>
            <a:ext cx="76200" cy="3683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600"/>
              <a:t>演练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鸢尾花数据集</a:t>
            </a:r>
            <a:endParaRPr lang="zh-CN" altLang="en-US"/>
          </a:p>
          <a:p>
            <a:r>
              <a:rPr lang="en-US" altLang="zh-CN"/>
              <a:t>query GT file</a:t>
            </a:r>
            <a:endParaRPr lang="en-US" altLang="zh-CN"/>
          </a:p>
        </p:txBody>
      </p:sp>
      <p:sp>
        <p:nvSpPr>
          <p:cNvPr id="18" name="矩形 17"/>
          <p:cNvSpPr/>
          <p:nvPr/>
        </p:nvSpPr>
        <p:spPr>
          <a:xfrm>
            <a:off x="838200" y="843915"/>
            <a:ext cx="76200" cy="3683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参考文献：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https://blog.csdn.net/wypblog/article/details/112001074</a:t>
            </a:r>
            <a:endParaRPr lang="zh-CN" altLang="en-US"/>
          </a:p>
          <a:p>
            <a:r>
              <a:rPr lang="zh-CN" altLang="en-US"/>
              <a:t>https://scikit-learn.org/stable/</a:t>
            </a:r>
            <a:endParaRPr lang="zh-CN" altLang="en-US"/>
          </a:p>
          <a:p>
            <a:r>
              <a:rPr lang="zh-CN" altLang="en-US"/>
              <a:t>https://www.wisdominterface.com/wp-content/uploads/2021/07/Trino-Oreilly-Guide.pdf</a:t>
            </a:r>
            <a:endParaRPr lang="zh-CN" altLang="en-US"/>
          </a:p>
          <a:p>
            <a:r>
              <a:rPr lang="zh-CN" altLang="en-US"/>
              <a:t>DataFunTalk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Discovery Service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643380" y="1790700"/>
            <a:ext cx="5526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查找集群中的所有节点。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643380" y="2613025"/>
            <a:ext cx="5440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实例在启动时向发现服务注册并定期发送心跳信号。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729740" y="3244850"/>
            <a:ext cx="84677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如果</a:t>
            </a:r>
            <a:r>
              <a:rPr lang="en-US" altLang="zh-CN"/>
              <a:t>work</a:t>
            </a:r>
            <a:r>
              <a:rPr lang="zh-CN" altLang="en-US"/>
              <a:t>未报心跳信号，发现服务会触发故障检测器，并且</a:t>
            </a:r>
            <a:r>
              <a:rPr lang="en-US" altLang="zh-CN"/>
              <a:t>worker</a:t>
            </a:r>
            <a:r>
              <a:rPr lang="zh-CN" altLang="en-US"/>
              <a:t>将无执行任务。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权限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59460" y="1414780"/>
            <a:ext cx="6170930" cy="13258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880" y="3134995"/>
            <a:ext cx="3190875" cy="17576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060" y="5287010"/>
            <a:ext cx="6414135" cy="132588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365125"/>
            <a:ext cx="10515600" cy="1325563"/>
          </a:xfrm>
        </p:spPr>
        <p:txBody>
          <a:bodyPr/>
          <a:p>
            <a:r>
              <a:rPr lang="en-US" altLang="zh-CN" sz="3200" b="1"/>
              <a:t>GT File</a:t>
            </a:r>
            <a:endParaRPr lang="en-US" altLang="zh-CN" sz="3200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234305" cy="3627120"/>
          </a:xfrm>
        </p:spPr>
        <p:txBody>
          <a:bodyPr/>
          <a:p>
            <a:r>
              <a:rPr lang="zh-CN" altLang="en-US"/>
              <a:t>列为样本</a:t>
            </a:r>
            <a:endParaRPr lang="zh-CN" altLang="en-US"/>
          </a:p>
          <a:p>
            <a:r>
              <a:rPr lang="zh-CN" altLang="en-US"/>
              <a:t>行为</a:t>
            </a:r>
            <a:r>
              <a:rPr lang="en-US" altLang="zh-CN"/>
              <a:t>SNP</a:t>
            </a:r>
            <a:r>
              <a:rPr lang="zh-CN" altLang="en-US"/>
              <a:t>位点</a:t>
            </a:r>
            <a:endParaRPr lang="zh-CN" altLang="en-US"/>
          </a:p>
          <a:p>
            <a:r>
              <a:rPr lang="zh-CN" altLang="en-US"/>
              <a:t>二维矩阵列表</a:t>
            </a:r>
            <a:endParaRPr lang="zh-CN" altLang="en-US"/>
          </a:p>
          <a:p>
            <a:r>
              <a:rPr lang="en-US" altLang="zh-CN"/>
              <a:t>CSVfile</a:t>
            </a:r>
            <a:endParaRPr lang="en-US" altLang="zh-CN"/>
          </a:p>
          <a:p>
            <a:r>
              <a:rPr lang="en-US" altLang="zh-CN"/>
              <a:t>1M-500M</a:t>
            </a:r>
            <a:r>
              <a:rPr lang="zh-CN" altLang="en-US"/>
              <a:t>不等</a:t>
            </a:r>
            <a:endParaRPr lang="zh-CN" altLang="en-US"/>
          </a:p>
          <a:p>
            <a:r>
              <a:rPr lang="zh-CN" altLang="en-US"/>
              <a:t>每个项目生成一个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6430" y="1691005"/>
            <a:ext cx="5824855" cy="391096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838200" y="843915"/>
            <a:ext cx="76200" cy="3683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1000760" y="180975"/>
            <a:ext cx="5887085" cy="972820"/>
          </a:xfrm>
        </p:spPr>
        <p:txBody>
          <a:bodyPr/>
          <a:p>
            <a:r>
              <a:rPr lang="zh-CN" altLang="en-US" sz="4800"/>
              <a:t>stack</a:t>
            </a:r>
            <a:endParaRPr lang="zh-CN" altLang="en-US" sz="48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0920" y="1397635"/>
            <a:ext cx="6546215" cy="17697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670" y="4606925"/>
            <a:ext cx="4043045" cy="1858645"/>
          </a:xfrm>
          <a:prstGeom prst="rect">
            <a:avLst/>
          </a:prstGeom>
        </p:spPr>
      </p:pic>
      <p:sp>
        <p:nvSpPr>
          <p:cNvPr id="7" name="下箭头 6"/>
          <p:cNvSpPr/>
          <p:nvPr/>
        </p:nvSpPr>
        <p:spPr>
          <a:xfrm>
            <a:off x="5041900" y="3683635"/>
            <a:ext cx="1219200" cy="9232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34720" y="604520"/>
            <a:ext cx="76200" cy="3683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764270" y="2098040"/>
            <a:ext cx="9791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>
                <a:sym typeface="+mn-ea"/>
              </a:rPr>
              <a:t>&lt;= </a:t>
            </a:r>
            <a:r>
              <a:rPr lang="zh-CN" altLang="en-US" b="1">
                <a:sym typeface="+mn-ea"/>
              </a:rPr>
              <a:t>宽表</a:t>
            </a:r>
            <a:endParaRPr lang="zh-CN" altLang="en-US" b="1"/>
          </a:p>
        </p:txBody>
      </p:sp>
      <p:sp>
        <p:nvSpPr>
          <p:cNvPr id="4" name="文本框 3"/>
          <p:cNvSpPr txBox="1"/>
          <p:nvPr/>
        </p:nvSpPr>
        <p:spPr>
          <a:xfrm>
            <a:off x="2515235" y="5352415"/>
            <a:ext cx="9791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>
                <a:sym typeface="+mn-ea"/>
              </a:rPr>
              <a:t>窄表 </a:t>
            </a:r>
            <a:r>
              <a:rPr lang="en-US" altLang="zh-CN" b="1">
                <a:sym typeface="+mn-ea"/>
              </a:rPr>
              <a:t>=&gt;</a:t>
            </a:r>
            <a:endParaRPr lang="en-US" altLang="zh-CN" b="1"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7265" y="365125"/>
            <a:ext cx="9643745" cy="718185"/>
          </a:xfrm>
        </p:spPr>
        <p:txBody>
          <a:bodyPr/>
          <a:p>
            <a:r>
              <a:rPr lang="en-US" altLang="zh-CN" sz="3600"/>
              <a:t>Parquet</a:t>
            </a:r>
            <a:endParaRPr lang="en-US" altLang="zh-CN" sz="3600"/>
          </a:p>
        </p:txBody>
      </p:sp>
      <p:sp>
        <p:nvSpPr>
          <p:cNvPr id="5" name="内容占位符 4"/>
          <p:cNvSpPr/>
          <p:nvPr>
            <p:ph idx="1"/>
          </p:nvPr>
        </p:nvSpPr>
        <p:spPr>
          <a:xfrm>
            <a:off x="977265" y="1190625"/>
            <a:ext cx="2437765" cy="970280"/>
          </a:xfrm>
        </p:spPr>
        <p:txBody>
          <a:bodyPr/>
          <a:p>
            <a:r>
              <a:rPr lang="zh-CN" altLang="en-US" sz="2400"/>
              <a:t>更高的压缩比</a:t>
            </a:r>
            <a:endParaRPr lang="zh-CN" altLang="en-US" sz="2400"/>
          </a:p>
          <a:p>
            <a:r>
              <a:rPr lang="zh-CN" altLang="en-US" sz="2400"/>
              <a:t>更小的</a:t>
            </a:r>
            <a:r>
              <a:rPr lang="en-US" altLang="zh-CN" sz="2400"/>
              <a:t>IO</a:t>
            </a:r>
            <a:r>
              <a:rPr lang="zh-CN" altLang="en-US" sz="2400"/>
              <a:t>操作</a:t>
            </a:r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67940"/>
            <a:ext cx="3162300" cy="2857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035" y="2733040"/>
            <a:ext cx="5046345" cy="7175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035" y="4323080"/>
            <a:ext cx="5046345" cy="7175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7810" y="2733040"/>
            <a:ext cx="4695825" cy="225742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901065" y="540385"/>
            <a:ext cx="76200" cy="3683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0150" y="382270"/>
            <a:ext cx="6386195" cy="683895"/>
          </a:xfrm>
        </p:spPr>
        <p:txBody>
          <a:bodyPr/>
          <a:p>
            <a:r>
              <a:rPr lang="en-US" altLang="zh-CN" sz="3200" b="1"/>
              <a:t>CSV vs Parquet</a:t>
            </a:r>
            <a:endParaRPr lang="en-US" altLang="zh-CN" sz="3200" b="1"/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542290" y="1118870"/>
          <a:ext cx="9803130" cy="2856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3945"/>
                <a:gridCol w="1651000"/>
                <a:gridCol w="1099820"/>
                <a:gridCol w="1444625"/>
                <a:gridCol w="1033145"/>
                <a:gridCol w="1788160"/>
                <a:gridCol w="1702435"/>
              </a:tblGrid>
              <a:tr h="4165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文件类型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转置</a:t>
                      </a: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(snp is col)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stack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是否压缩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size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shape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86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highlight>
                            <a:srgbClr val="4472C4"/>
                          </a:highlight>
                          <a:latin typeface="宋体" charset="0"/>
                          <a:cs typeface="宋体" charset="0"/>
                        </a:rPr>
                        <a:t>csv</a:t>
                      </a: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4472C4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highlight>
                            <a:srgbClr val="4472C4"/>
                          </a:highlight>
                          <a:latin typeface="宋体" charset="0"/>
                          <a:cs typeface="宋体" charset="0"/>
                        </a:rPr>
                        <a:t>否</a:t>
                      </a: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4472C4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highlight>
                            <a:srgbClr val="4472C4"/>
                          </a:highlight>
                          <a:latin typeface="宋体" charset="0"/>
                          <a:cs typeface="宋体" charset="0"/>
                        </a:rPr>
                        <a:t>否</a:t>
                      </a: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4472C4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highlight>
                            <a:srgbClr val="FF00FF"/>
                          </a:highlight>
                          <a:latin typeface="宋体" charset="0"/>
                          <a:cs typeface="宋体" charset="0"/>
                        </a:rPr>
                        <a:t>310MB</a:t>
                      </a:r>
                      <a:endParaRPr lang="en-US" altLang="zh-CN" sz="1200" b="0">
                        <a:solidFill>
                          <a:srgbClr val="000000"/>
                        </a:solidFill>
                        <a:highlight>
                          <a:srgbClr val="FF00FF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highlight>
                            <a:srgbClr val="4472C4"/>
                          </a:highlight>
                          <a:latin typeface="宋体" charset="0"/>
                          <a:cs typeface="宋体" charset="0"/>
                        </a:rPr>
                        <a:t>(54990, 1960)</a:t>
                      </a: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4472C4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86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highlight>
                            <a:srgbClr val="A9D08E"/>
                          </a:highlight>
                          <a:latin typeface="宋体" charset="0"/>
                          <a:cs typeface="宋体" charset="0"/>
                        </a:rPr>
                        <a:t>csv</a:t>
                      </a: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A9D08E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D08E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highlight>
                            <a:srgbClr val="A9D08E"/>
                          </a:highlight>
                          <a:latin typeface="宋体" charset="0"/>
                          <a:cs typeface="宋体" charset="0"/>
                        </a:rPr>
                        <a:t>是</a:t>
                      </a: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A9D08E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D08E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highlight>
                            <a:srgbClr val="A9D08E"/>
                          </a:highlight>
                          <a:latin typeface="宋体" charset="0"/>
                          <a:cs typeface="宋体" charset="0"/>
                        </a:rPr>
                        <a:t>否</a:t>
                      </a: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A9D08E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D08E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宋体" charset="0"/>
                          <a:cs typeface="宋体" charset="0"/>
                        </a:rPr>
                        <a:t>2500MB</a:t>
                      </a:r>
                      <a:endParaRPr lang="en-US" altLang="zh-CN" sz="1200" b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D08E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highlight>
                            <a:srgbClr val="A9D08E"/>
                          </a:highlight>
                          <a:latin typeface="宋体" charset="0"/>
                          <a:cs typeface="宋体" charset="0"/>
                        </a:rPr>
                        <a:t>(105180552, 6)</a:t>
                      </a: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A9D08E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D08E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highlight>
                            <a:srgbClr val="A9D08E"/>
                          </a:highlight>
                          <a:latin typeface="宋体" charset="0"/>
                          <a:cs typeface="宋体" charset="0"/>
                        </a:rPr>
                        <a:t>1</a:t>
                      </a:r>
                      <a:r>
                        <a:rPr lang="zh-CN" altLang="en-US" sz="1200" b="0">
                          <a:solidFill>
                            <a:srgbClr val="000000"/>
                          </a:solidFill>
                          <a:highlight>
                            <a:srgbClr val="A9D08E"/>
                          </a:highlight>
                          <a:latin typeface="宋体" charset="0"/>
                          <a:cs typeface="宋体" charset="0"/>
                        </a:rPr>
                        <a:t>亿行</a:t>
                      </a: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A9D08E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D08E"/>
                    </a:solidFill>
                  </a:tcPr>
                </a:tc>
              </a:tr>
              <a:tr h="3879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highlight>
                            <a:srgbClr val="4472C4"/>
                          </a:highlight>
                          <a:latin typeface="宋体" charset="0"/>
                          <a:cs typeface="宋体" charset="0"/>
                        </a:rPr>
                        <a:t>parquet</a:t>
                      </a: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4472C4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highlight>
                            <a:srgbClr val="4472C4"/>
                          </a:highlight>
                          <a:latin typeface="宋体" charset="0"/>
                          <a:cs typeface="宋体" charset="0"/>
                        </a:rPr>
                        <a:t>否</a:t>
                      </a: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4472C4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4472C4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highlight>
                            <a:srgbClr val="FF00FF"/>
                          </a:highlight>
                          <a:latin typeface="宋体" charset="0"/>
                          <a:cs typeface="宋体" charset="0"/>
                        </a:rPr>
                        <a:t>188M </a:t>
                      </a:r>
                      <a:endParaRPr lang="en-US" altLang="zh-CN" sz="1200" b="0">
                        <a:solidFill>
                          <a:srgbClr val="000000"/>
                        </a:solidFill>
                        <a:highlight>
                          <a:srgbClr val="FF00FF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highlight>
                            <a:srgbClr val="4472C4"/>
                          </a:highlight>
                          <a:latin typeface="宋体" charset="0"/>
                          <a:cs typeface="宋体" charset="0"/>
                        </a:rPr>
                        <a:t>(54990, 1960)</a:t>
                      </a: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4472C4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78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parquet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是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68M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(1956, 54990)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ID</a:t>
                      </a: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占有较多空间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79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highlight>
                            <a:srgbClr val="A9D08E"/>
                          </a:highlight>
                          <a:latin typeface="宋体" charset="0"/>
                          <a:cs typeface="宋体" charset="0"/>
                        </a:rPr>
                        <a:t>parquet</a:t>
                      </a: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A9D08E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D08E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highlight>
                            <a:srgbClr val="A9D08E"/>
                          </a:highlight>
                          <a:latin typeface="宋体" charset="0"/>
                          <a:cs typeface="宋体" charset="0"/>
                        </a:rPr>
                        <a:t>是</a:t>
                      </a: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A9D08E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D08E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A9D08E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D08E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宋体" charset="0"/>
                          <a:cs typeface="宋体" charset="0"/>
                        </a:rPr>
                        <a:t>152M</a:t>
                      </a:r>
                      <a:endParaRPr lang="en-US" altLang="zh-CN" sz="1200" b="0">
                        <a:solidFill>
                          <a:srgbClr val="000000"/>
                        </a:solidFill>
                        <a:highlight>
                          <a:srgbClr val="FFFF00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D08E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highlight>
                            <a:srgbClr val="A9D08E"/>
                          </a:highlight>
                          <a:latin typeface="宋体" charset="0"/>
                          <a:cs typeface="宋体" charset="0"/>
                        </a:rPr>
                        <a:t>(105180552, 6)</a:t>
                      </a:r>
                      <a:endParaRPr lang="zh-CN" altLang="en-US" sz="1200" b="0">
                        <a:solidFill>
                          <a:srgbClr val="000000"/>
                        </a:solidFill>
                        <a:highlight>
                          <a:srgbClr val="A9D08E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D08E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86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csv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charset="0"/>
                          <a:ea typeface="宋体" charset="0"/>
                          <a:cs typeface="宋体" charset="0"/>
                        </a:rPr>
                        <a:t>是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24MB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无法读取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2436495" y="4828540"/>
          <a:ext cx="853440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800"/>
                <a:gridCol w="2844800"/>
                <a:gridCol w="284480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类型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</a:t>
                      </a:r>
                      <a:r>
                        <a:rPr lang="zh-CN" altLang="en-US"/>
                        <a:t>次</a:t>
                      </a:r>
                      <a:r>
                        <a:rPr lang="en-US" altLang="zh-CN"/>
                        <a:t>read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shape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</a:t>
                      </a:r>
                      <a:r>
                        <a:rPr lang="zh-CN" altLang="en-US"/>
                        <a:t>次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CSV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120.6</a:t>
                      </a:r>
                      <a:r>
                        <a:rPr lang="en-US" altLang="zh-CN"/>
                        <a:t>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71s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Parquet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117.9</a:t>
                      </a:r>
                      <a:r>
                        <a:rPr lang="en-US" altLang="zh-CN"/>
                        <a:t>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34s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496060" y="4338320"/>
            <a:ext cx="24758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pandas read single file</a:t>
            </a:r>
            <a:endParaRPr lang="en-US" altLang="zh-CN"/>
          </a:p>
        </p:txBody>
      </p:sp>
      <p:sp>
        <p:nvSpPr>
          <p:cNvPr id="18" name="矩形 17"/>
          <p:cNvSpPr/>
          <p:nvPr/>
        </p:nvSpPr>
        <p:spPr>
          <a:xfrm>
            <a:off x="901065" y="540385"/>
            <a:ext cx="76200" cy="3683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7900" y="431165"/>
            <a:ext cx="5833110" cy="690245"/>
          </a:xfrm>
        </p:spPr>
        <p:txBody>
          <a:bodyPr/>
          <a:p>
            <a:r>
              <a:rPr lang="en-US" altLang="zh-CN" sz="3600"/>
              <a:t>RDBMS</a:t>
            </a:r>
            <a:r>
              <a:rPr lang="zh-CN" altLang="en-US" sz="3600"/>
              <a:t> </a:t>
            </a:r>
            <a:r>
              <a:rPr lang="en-US" altLang="zh-CN" sz="3600"/>
              <a:t>query problem</a:t>
            </a:r>
            <a:endParaRPr lang="en-US" altLang="zh-CN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5785" y="1623060"/>
            <a:ext cx="8035290" cy="1773555"/>
          </a:xfrm>
        </p:spPr>
        <p:txBody>
          <a:bodyPr/>
          <a:p>
            <a:r>
              <a:rPr lang="zh-CN" altLang="en-US" sz="2000">
                <a:sym typeface="+mn-ea"/>
              </a:rPr>
              <a:t>项目不同样本，无固定列名，</a:t>
            </a:r>
            <a:r>
              <a:rPr lang="en-US" altLang="zh-CN" sz="2000">
                <a:sym typeface="+mn-ea"/>
              </a:rPr>
              <a:t>create table</a:t>
            </a:r>
            <a:endParaRPr lang="en-US" altLang="zh-CN">
              <a:sym typeface="+mn-ea"/>
            </a:endParaRPr>
          </a:p>
          <a:p>
            <a:r>
              <a:rPr lang="en-US" altLang="zh-CN" sz="1800">
                <a:sym typeface="+mn-ea"/>
              </a:rPr>
              <a:t>stack</a:t>
            </a:r>
            <a:r>
              <a:rPr lang="zh-CN" altLang="en-US" sz="1800">
                <a:sym typeface="+mn-ea"/>
              </a:rPr>
              <a:t>列固定</a:t>
            </a:r>
            <a:r>
              <a:rPr lang="en-US" altLang="zh-CN" sz="1800">
                <a:sym typeface="+mn-ea"/>
              </a:rPr>
              <a:t>,</a:t>
            </a:r>
            <a:r>
              <a:rPr lang="zh-CN" altLang="en-US" sz="1800">
                <a:sym typeface="+mn-ea"/>
              </a:rPr>
              <a:t>行记录快速扩大，单项目上亿条？ </a:t>
            </a:r>
            <a:r>
              <a:rPr lang="en-US" altLang="zh-CN" sz="1800">
                <a:sym typeface="+mn-ea"/>
              </a:rPr>
              <a:t>select</a:t>
            </a:r>
            <a:r>
              <a:rPr lang="en-US" altLang="zh-CN">
                <a:sym typeface="+mn-ea"/>
              </a:rPr>
              <a:t> </a:t>
            </a:r>
            <a:endParaRPr lang="en-US" altLang="zh-CN">
              <a:sym typeface="+mn-ea"/>
            </a:endParaRPr>
          </a:p>
          <a:p>
            <a:r>
              <a:rPr lang="zh-CN" altLang="en-US" sz="1800">
                <a:sym typeface="+mn-ea"/>
              </a:rPr>
              <a:t>入库存储复杂</a:t>
            </a:r>
            <a:endParaRPr lang="zh-CN" altLang="en-US" sz="180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59345" y="1540510"/>
            <a:ext cx="476250" cy="4889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59345" y="2029460"/>
            <a:ext cx="476250" cy="488950"/>
          </a:xfrm>
          <a:prstGeom prst="rect">
            <a:avLst/>
          </a:prstGeom>
        </p:spPr>
      </p:pic>
      <p:graphicFrame>
        <p:nvGraphicFramePr>
          <p:cNvPr id="9" name="表格 8"/>
          <p:cNvGraphicFramePr/>
          <p:nvPr/>
        </p:nvGraphicFramePr>
        <p:xfrm>
          <a:off x="759460" y="3238500"/>
          <a:ext cx="1118362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7605"/>
                <a:gridCol w="748601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MCZFW003202111003-02P01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BRD057  BRD001  BRD056  BRD002  BRD059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表格 9"/>
          <p:cNvGraphicFramePr/>
          <p:nvPr/>
        </p:nvGraphicFramePr>
        <p:xfrm>
          <a:off x="759460" y="3842385"/>
          <a:ext cx="1118362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7605"/>
                <a:gridCol w="748601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MKZFW005202110007-03P01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10K211011       10K211012       10K211013       10K211014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矩形 17"/>
          <p:cNvSpPr/>
          <p:nvPr/>
        </p:nvSpPr>
        <p:spPr>
          <a:xfrm>
            <a:off x="683260" y="619125"/>
            <a:ext cx="76200" cy="3683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9775" y="59055"/>
            <a:ext cx="8313420" cy="889000"/>
          </a:xfrm>
        </p:spPr>
        <p:txBody>
          <a:bodyPr/>
          <a:p>
            <a:r>
              <a:rPr lang="en-US" altLang="zh-CN" sz="3200"/>
              <a:t>Presto to Trino</a:t>
            </a:r>
            <a:endParaRPr lang="en-US" altLang="zh-CN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065" y="768350"/>
            <a:ext cx="8498840" cy="2351405"/>
          </a:xfrm>
        </p:spPr>
        <p:txBody>
          <a:bodyPr>
            <a:normAutofit lnSpcReduction="10000"/>
          </a:bodyPr>
          <a:p>
            <a:endParaRPr lang="zh-CN" altLang="en-US" sz="1800"/>
          </a:p>
          <a:p>
            <a:r>
              <a:rPr lang="zh-CN" altLang="en-US" sz="1800"/>
              <a:t>2012，有</a:t>
            </a:r>
            <a:r>
              <a:rPr lang="en-US" altLang="zh-CN" sz="1800"/>
              <a:t>3</a:t>
            </a:r>
            <a:r>
              <a:rPr lang="zh-CN" altLang="en-US" sz="1800"/>
              <a:t>位大佬，解决 Facebook 海量数据低延迟交互分析问题</a:t>
            </a:r>
            <a:endParaRPr lang="zh-CN" altLang="en-US" sz="1800"/>
          </a:p>
          <a:p>
            <a:r>
              <a:rPr lang="zh-CN" altLang="en-US" sz="1800"/>
              <a:t>Presto 需要成为一个开源项目</a:t>
            </a:r>
            <a:endParaRPr lang="zh-CN" altLang="en-US" sz="1800"/>
          </a:p>
          <a:p>
            <a:r>
              <a:rPr lang="zh-CN" altLang="en-US" sz="1800"/>
              <a:t>2018 年</a:t>
            </a:r>
            <a:r>
              <a:rPr lang="en-US" altLang="zh-CN" sz="1800"/>
              <a:t>facebook</a:t>
            </a:r>
            <a:r>
              <a:rPr lang="zh-CN" altLang="en-US" sz="1800"/>
              <a:t>介入</a:t>
            </a:r>
            <a:r>
              <a:rPr lang="en-US" altLang="zh-CN" sz="1800"/>
              <a:t>presto</a:t>
            </a:r>
            <a:endParaRPr lang="en-US" altLang="zh-CN" sz="1800"/>
          </a:p>
          <a:p>
            <a:r>
              <a:rPr lang="zh-CN" altLang="en-US" sz="1800"/>
              <a:t>Facebook 申请了 Presto了商标，</a:t>
            </a:r>
            <a:r>
              <a:rPr lang="en-US" altLang="zh-CN" sz="1800"/>
              <a:t>prestoSQL</a:t>
            </a:r>
            <a:endParaRPr lang="zh-CN" altLang="en-US" sz="1800"/>
          </a:p>
          <a:p>
            <a:r>
              <a:rPr lang="zh-CN" altLang="en-US" sz="1800"/>
              <a:t>Trino 的灵感来自中微子，中微子</a:t>
            </a:r>
            <a:r>
              <a:rPr lang="en-US" altLang="zh-CN" sz="1800"/>
              <a:t>[Neutrino]</a:t>
            </a:r>
            <a:r>
              <a:rPr lang="zh-CN" altLang="en-US" sz="1800"/>
              <a:t>是一种光速很快的粒子，然后名字缩短为 trino</a:t>
            </a:r>
            <a:endParaRPr lang="zh-CN" altLang="en-US" sz="1800"/>
          </a:p>
          <a:p>
            <a:endParaRPr lang="zh-CN" altLang="en-US" sz="1800"/>
          </a:p>
        </p:txBody>
      </p:sp>
      <p:sp>
        <p:nvSpPr>
          <p:cNvPr id="18" name="矩形 17"/>
          <p:cNvSpPr/>
          <p:nvPr/>
        </p:nvSpPr>
        <p:spPr>
          <a:xfrm>
            <a:off x="647065" y="286385"/>
            <a:ext cx="76200" cy="3683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37325" y="3014980"/>
            <a:ext cx="5533390" cy="29286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65" y="6375400"/>
            <a:ext cx="10020935" cy="482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60" y="5943600"/>
            <a:ext cx="9855835" cy="4318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572510"/>
            <a:ext cx="4048760" cy="21431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8830" y="287020"/>
            <a:ext cx="9502775" cy="367665"/>
          </a:xfrm>
        </p:spPr>
        <p:txBody>
          <a:bodyPr>
            <a:noAutofit/>
          </a:bodyPr>
          <a:p>
            <a:r>
              <a:rPr lang="en-US" altLang="zh-CN" sz="2800"/>
              <a:t>Trino</a:t>
            </a:r>
            <a:endParaRPr lang="en-US" altLang="zh-CN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43545" y="1642110"/>
            <a:ext cx="895350" cy="711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650" y="5099685"/>
            <a:ext cx="691515" cy="5187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620" y="3852545"/>
            <a:ext cx="1203325" cy="3708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440" y="1795145"/>
            <a:ext cx="715010" cy="5581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7155" y="899160"/>
            <a:ext cx="1132205" cy="8959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6100" y="3175000"/>
            <a:ext cx="434340" cy="677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5440" y="2223770"/>
            <a:ext cx="1000125" cy="7219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9190" y="3159760"/>
            <a:ext cx="691515" cy="3892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7945" y="756920"/>
            <a:ext cx="563245" cy="50673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84440" y="2630170"/>
            <a:ext cx="466725" cy="5187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3020000">
            <a:off x="2091690" y="912495"/>
            <a:ext cx="714375" cy="71437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90550" y="1058545"/>
            <a:ext cx="1051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chemeClr val="accent2"/>
                </a:solidFill>
              </a:rPr>
              <a:t>Speed</a:t>
            </a:r>
            <a:endParaRPr lang="zh-CN" altLang="en-US" b="1">
              <a:solidFill>
                <a:schemeClr val="accent2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47065" y="286385"/>
            <a:ext cx="76200" cy="3683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V="1">
            <a:off x="3310890" y="909955"/>
            <a:ext cx="894715" cy="66548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723265" y="2129790"/>
            <a:ext cx="1051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chemeClr val="accent2"/>
                </a:solidFill>
              </a:rPr>
              <a:t>Scale</a:t>
            </a:r>
            <a:endParaRPr lang="zh-CN" altLang="en-US" b="1">
              <a:solidFill>
                <a:schemeClr val="accent2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580000">
            <a:off x="1866900" y="2108835"/>
            <a:ext cx="938530" cy="71437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77235" y="2042795"/>
            <a:ext cx="714375" cy="7143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23265" y="3444875"/>
            <a:ext cx="12814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chemeClr val="accent2"/>
                </a:solidFill>
              </a:rPr>
              <a:t>Simplicity</a:t>
            </a:r>
            <a:endParaRPr lang="zh-CN" altLang="en-US" b="1">
              <a:solidFill>
                <a:schemeClr val="accent2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2256790" y="3271520"/>
            <a:ext cx="424180" cy="71437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67710" y="3290570"/>
            <a:ext cx="904240" cy="67691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723265" y="4618990"/>
            <a:ext cx="9499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chemeClr val="accent2"/>
                </a:solidFill>
              </a:rPr>
              <a:t>Open</a:t>
            </a:r>
            <a:endParaRPr lang="zh-CN" altLang="en-US" b="1">
              <a:solidFill>
                <a:schemeClr val="accent2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12010" y="4467225"/>
            <a:ext cx="466725" cy="71437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81985" y="4429125"/>
            <a:ext cx="894715" cy="808355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5147945" y="111569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chemeClr val="accent2"/>
                </a:solidFill>
              </a:rPr>
              <a:t>In-place analysis</a:t>
            </a:r>
            <a:endParaRPr lang="zh-CN" altLang="en-US" b="1">
              <a:solidFill>
                <a:schemeClr val="accent2"/>
              </a:solidFill>
            </a:endParaRPr>
          </a:p>
          <a:p>
            <a:r>
              <a:rPr lang="en-US" altLang="zh-CN" b="1">
                <a:solidFill>
                  <a:schemeClr val="accent2"/>
                </a:solidFill>
              </a:rPr>
              <a:t>Runs everywhere</a:t>
            </a:r>
            <a:endParaRPr lang="en-US" altLang="zh-CN" b="1">
              <a:solidFill>
                <a:schemeClr val="accent2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147945" y="460121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chemeClr val="accent2"/>
                </a:solidFill>
              </a:rPr>
              <a:t>Query federation</a:t>
            </a:r>
            <a:endParaRPr lang="zh-CN" altLang="en-US" b="1">
              <a:solidFill>
                <a:schemeClr val="accent2"/>
              </a:solidFill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269865" y="1996440"/>
            <a:ext cx="691515" cy="69151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73800" y="2620010"/>
            <a:ext cx="714375" cy="47561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851140" y="4173855"/>
            <a:ext cx="687705" cy="6451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175260"/>
            <a:ext cx="3510280" cy="581025"/>
          </a:xfrm>
        </p:spPr>
        <p:txBody>
          <a:bodyPr>
            <a:noAutofit/>
          </a:bodyPr>
          <a:p>
            <a:r>
              <a:rPr lang="en-US" altLang="zh-CN" sz="3600"/>
              <a:t>Trino</a:t>
            </a:r>
            <a:r>
              <a:rPr lang="zh-CN" altLang="en-US" sz="3600"/>
              <a:t>架构</a:t>
            </a:r>
            <a:endParaRPr lang="zh-CN" altLang="en-US" sz="3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" y="968375"/>
            <a:ext cx="3509645" cy="253682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838200" y="298450"/>
            <a:ext cx="76200" cy="3683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905" y="968375"/>
            <a:ext cx="4124960" cy="25761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235" y="4136390"/>
            <a:ext cx="3917950" cy="22345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935" y="4501515"/>
            <a:ext cx="3898900" cy="1262380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5795645" y="720090"/>
            <a:ext cx="0" cy="5812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1372235" y="3840480"/>
            <a:ext cx="94468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6064a0b6-1f9e-4a2d-95dd-fbbe132215c2}"/>
  <p:tag name="TABLE_ENDDRAG_ORIGIN_RECT" val="771*220"/>
  <p:tag name="TABLE_ENDDRAG_RECT" val="42*106*771*224"/>
</p:tagLst>
</file>

<file path=ppt/tags/tag2.xml><?xml version="1.0" encoding="utf-8"?>
<p:tagLst xmlns:p="http://schemas.openxmlformats.org/presentationml/2006/main">
  <p:tag name="KSO_WM_UNIT_TABLE_BEAUTIFY" val="smartTable{be691687-d92e-40a1-b54e-b6a9121b6785}"/>
  <p:tag name="TABLE_ENDDRAG_ORIGIN_RECT" val="672*90"/>
  <p:tag name="TABLE_ENDDRAG_RECT" val="144*226*672*88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1630</Words>
  <Application>WPS 文字</Application>
  <PresentationFormat>宽屏</PresentationFormat>
  <Paragraphs>218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Arial</vt:lpstr>
      <vt:lpstr>方正书宋_GBK</vt:lpstr>
      <vt:lpstr>Wingdings</vt:lpstr>
      <vt:lpstr>宋体</vt:lpstr>
      <vt:lpstr>汉仪书宋二KW</vt:lpstr>
      <vt:lpstr>Calibri Light</vt:lpstr>
      <vt:lpstr>Helvetica Neue</vt:lpstr>
      <vt:lpstr>Calibri</vt:lpstr>
      <vt:lpstr>微软雅黑</vt:lpstr>
      <vt:lpstr>汉仪旗黑</vt:lpstr>
      <vt:lpstr>Arial Unicode MS</vt:lpstr>
      <vt:lpstr>Office 主题</vt:lpstr>
      <vt:lpstr>Trino Query on SNP</vt:lpstr>
      <vt:lpstr>GT File</vt:lpstr>
      <vt:lpstr>stack</vt:lpstr>
      <vt:lpstr>Parquet</vt:lpstr>
      <vt:lpstr>CSV vs Parquet</vt:lpstr>
      <vt:lpstr>RDBMS query problem</vt:lpstr>
      <vt:lpstr>Presto to Trino</vt:lpstr>
      <vt:lpstr>Trino</vt:lpstr>
      <vt:lpstr>Trino架构</vt:lpstr>
      <vt:lpstr>Connector </vt:lpstr>
      <vt:lpstr>Trino一个查询的执行过程</vt:lpstr>
      <vt:lpstr>Catalogs, Schemas, and Tables</vt:lpstr>
      <vt:lpstr>Trino on k8s</vt:lpstr>
      <vt:lpstr>演练</vt:lpstr>
      <vt:lpstr>参考文献：</vt:lpstr>
      <vt:lpstr>Discovery Service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similarface</dc:creator>
  <cp:lastModifiedBy>similarface</cp:lastModifiedBy>
  <cp:revision>129</cp:revision>
  <dcterms:created xsi:type="dcterms:W3CDTF">2021-12-10T01:29:23Z</dcterms:created>
  <dcterms:modified xsi:type="dcterms:W3CDTF">2021-12-10T01:29:23Z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2052-3.9.0.6159</vt:lpwstr>
  </property>
</Properties>
</file>